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Alunos</c:v>
                </c:pt>
              </c:strCache>
            </c:strRef>
          </c:tx>
          <c:spPr>
            <a:solidFill>
              <a:srgbClr val="E2211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5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Início da parceria</c:v>
                  </c:pt>
                  <c:pt idx="1">
                    <c:v>Hoje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350</c:v>
                </c:pt>
                <c:pt idx="1">
                  <c:v>500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5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2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C9CA6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60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7171B"/>
        </a:solidFill>
        <a:ln w="12700" cap="flat">
          <a:solidFill>
            <a:srgbClr val="17171B"/>
          </a:solidFill>
        </a:ln>
        <a:effectLst/>
      </c:spPr>
    </c:plotArea>
    <c:plotVisOnly val="1"/>
    <c:dispBlanksAs val="span"/>
  </c:chart>
  <c:spPr>
    <a:solidFill>
      <a:srgbClr val="17171B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Alunos</c:v>
                </c:pt>
              </c:strCache>
            </c:strRef>
          </c:tx>
          <c:spPr>
            <a:solidFill>
              <a:srgbClr val="E2211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5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Início da sociedade</c:v>
                  </c:pt>
                  <c:pt idx="1">
                    <c:v>Poucos meses depois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120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5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2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C9CA6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5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7171B"/>
        </a:solidFill>
        <a:ln w="12700" cap="flat">
          <a:solidFill>
            <a:srgbClr val="17171B"/>
          </a:solidFill>
        </a:ln>
        <a:effectLst/>
      </c:spPr>
    </c:plotArea>
    <c:plotVisOnly val="1"/>
    <c:dispBlanksAs val="span"/>
  </c:chart>
  <c:spPr>
    <a:solidFill>
      <a:srgbClr val="17171B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Abertura. Apresentar o objetivo do encontro: mostrar quem sou, o que já entreguei em academias e escolas, e o plano concreto para a inauguração da Gracie Barra Cidade Nova.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Deixar claro que o CRM e o treinamento não são extras: são o que sustenta o volume gerado pelo tráfego.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Fechar a lógica: a fase 2 é o que garante que a unidade não dependa só do hype da inauguração.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Ser honesto: os números são metas de trabalho. O compromisso é com processo, transparência e ajuste rápido.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Fechar com urgência e pedir decisão rápida.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Pedir o próximo passo com data marcada.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Reforçar: o diferencial não é só tráfego, é tráfego + comercial estruturado.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Passar rápido pelos serviços. O foco da conversa é o projeto, não o catálogo.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mais relevante para a conversa: mesma bandeira, mesmo funil, resultado real.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Mostrar repertório: método replicável em nichos diferentes, sempre com marketing + comercial.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Aqui é o momento de criar urgência: o calendário é o maior inimigo do projeto.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Os benefícios são sugestões: precisam ser validados com a franquia e com a margem da unidade.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Detalhar que a maior perda em academia é lead sem resposta rápida e experimental sem follow-up.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Explicar que os dois funis rodam em paralelo: um capta para experimentar, outro capta para o evento.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">
    <p:bg>
      <p:bgPr>
        <a:solidFill>
          <a:srgbClr val="0B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foco_mark.png">    </p:cNvPr>
          <p:cNvPicPr>
            <a:picLocks noChangeAspect="1"/>
          </p:cNvPicPr>
          <p:nvPr/>
        </p:nvPicPr>
        <p:blipFill>
          <a:blip r:embed="rId1">
            <a:alphaModFix amt="12000"/>
          </a:blip>
          <a:stretch>
            <a:fillRect/>
          </a:stretch>
        </p:blipFill>
        <p:spPr>
          <a:xfrm>
            <a:off x="9829800" y="4069080"/>
            <a:ext cx="2103120" cy="2103120"/>
          </a:xfrm>
          <a:prstGeom prst="rect">
            <a:avLst/>
          </a:prstGeom>
        </p:spPr>
      </p:pic>
      <p:pic>
        <p:nvPicPr>
          <p:cNvPr id="3" name="Image 1" descr="assets/foc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2926080" cy="496106"/>
          </a:xfrm>
          <a:prstGeom prst="rect">
            <a:avLst/>
          </a:prstGeom>
        </p:spPr>
      </p:pic>
      <p:pic>
        <p:nvPicPr>
          <p:cNvPr id="4" name="Image 2" descr="assets/g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4175" y="457200"/>
            <a:ext cx="2377440" cy="585089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40080" y="21488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5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PROPOSTA COMERCIAL  ·  AGOSTO DE 2026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640080" y="2487168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de Lançamento</a:t>
            </a:r>
            <a:endParaRPr lang="en-US" sz="5400" dirty="0"/>
          </a:p>
        </p:txBody>
      </p:sp>
      <p:sp>
        <p:nvSpPr>
          <p:cNvPr id="7" name="Text 2"/>
          <p:cNvSpPr txBox="1"/>
          <p:nvPr/>
        </p:nvSpPr>
        <p:spPr>
          <a:xfrm>
            <a:off x="640080" y="33649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Gracie Barra Cidade Nova</a:t>
            </a:r>
            <a:endParaRPr lang="en-US" sz="3600" dirty="0"/>
          </a:p>
        </p:txBody>
      </p:sp>
      <p:sp>
        <p:nvSpPr>
          <p:cNvPr id="8" name="Text 3"/>
          <p:cNvSpPr txBox="1"/>
          <p:nvPr/>
        </p:nvSpPr>
        <p:spPr>
          <a:xfrm>
            <a:off x="640080" y="41148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Pré-inauguração, inauguração e crescimento contínuo: marketing e comercial operando juntos, com meta clara e placar semanal.</a:t>
            </a:r>
            <a:endParaRPr lang="en-US" sz="1500" dirty="0"/>
          </a:p>
        </p:txBody>
      </p:sp>
      <p:sp>
        <p:nvSpPr>
          <p:cNvPr id="9" name="Shape 4"/>
          <p:cNvSpPr/>
          <p:nvPr/>
        </p:nvSpPr>
        <p:spPr>
          <a:xfrm>
            <a:off x="640080" y="5074920"/>
            <a:ext cx="1097280" cy="32004"/>
          </a:xfrm>
          <a:prstGeom prst="rect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10" name="Text 5"/>
          <p:cNvSpPr txBox="1"/>
          <p:nvPr/>
        </p:nvSpPr>
        <p:spPr>
          <a:xfrm>
            <a:off x="640080" y="52578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Tiago Henrique</a:t>
            </a:r>
            <a:endParaRPr lang="en-US" sz="1700" dirty="0"/>
          </a:p>
        </p:txBody>
      </p:sp>
      <p:sp>
        <p:nvSpPr>
          <p:cNvPr id="11" name="Text 6"/>
          <p:cNvSpPr txBox="1"/>
          <p:nvPr/>
        </p:nvSpPr>
        <p:spPr>
          <a:xfrm>
            <a:off x="640080" y="55778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Fundador da Foco Digital  ·  Marketing e vendas para negócios locais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ESTRUTURA DE ENTREGA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vamos precisar para isso rodar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Seis frentes trabalhando juntas. Se uma faltar, o funil vaza — e vaza justamente onde o dinheiro entra.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920240"/>
            <a:ext cx="3423818" cy="1920240"/>
          </a:xfrm>
          <a:prstGeom prst="roundRect">
            <a:avLst>
              <a:gd name="adj" fmla="val 4762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32688" y="219456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9" name="Image 0" descr="assets/icons/video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825" y="2327697"/>
            <a:ext cx="209215" cy="209215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932688" y="2788920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Criação de conteúdo</a:t>
            </a:r>
            <a:endParaRPr lang="en-US" sz="1500" dirty="0"/>
          </a:p>
        </p:txBody>
      </p:sp>
      <p:sp>
        <p:nvSpPr>
          <p:cNvPr id="11" name="Text 8"/>
          <p:cNvSpPr txBox="1"/>
          <p:nvPr/>
        </p:nvSpPr>
        <p:spPr>
          <a:xfrm>
            <a:off x="932688" y="3108960"/>
            <a:ext cx="283860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Bastidor da obra, professor, estrutura e contagem regressiva. Conteúdo que aquece o bairro antes do anúncio.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383938" y="1920240"/>
            <a:ext cx="3423818" cy="1920240"/>
          </a:xfrm>
          <a:prstGeom prst="roundRect">
            <a:avLst>
              <a:gd name="adj" fmla="val 4762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676546" y="219456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14" name="Image 1" descr="assets/icons/bullsey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683" y="2327697"/>
            <a:ext cx="209215" cy="209215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4676546" y="2788920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</a:t>
            </a:r>
            <a:endParaRPr lang="en-US" sz="1500" dirty="0"/>
          </a:p>
        </p:txBody>
      </p:sp>
      <p:sp>
        <p:nvSpPr>
          <p:cNvPr id="16" name="Text 12"/>
          <p:cNvSpPr txBox="1"/>
          <p:nvPr/>
        </p:nvSpPr>
        <p:spPr>
          <a:xfrm>
            <a:off x="4676546" y="3108960"/>
            <a:ext cx="283860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e Meta rodando em paralelo: quem já procura jiu-jitsu e quem ainda não sabe que quer treinar.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8127797" y="1920240"/>
            <a:ext cx="3423818" cy="1920240"/>
          </a:xfrm>
          <a:prstGeom prst="roundRect">
            <a:avLst>
              <a:gd name="adj" fmla="val 4762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8420405" y="219456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19" name="Image 2" descr="assets/icons/laptop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541" y="2327697"/>
            <a:ext cx="209215" cy="209215"/>
          </a:xfrm>
          <a:prstGeom prst="rect">
            <a:avLst/>
          </a:prstGeom>
        </p:spPr>
      </p:pic>
      <p:sp>
        <p:nvSpPr>
          <p:cNvPr id="20" name="Text 15"/>
          <p:cNvSpPr txBox="1"/>
          <p:nvPr/>
        </p:nvSpPr>
        <p:spPr>
          <a:xfrm>
            <a:off x="8420405" y="2788920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</a:t>
            </a:r>
            <a:endParaRPr lang="en-US" sz="1500" dirty="0"/>
          </a:p>
        </p:txBody>
      </p:sp>
      <p:sp>
        <p:nvSpPr>
          <p:cNvPr id="21" name="Text 16"/>
          <p:cNvSpPr txBox="1"/>
          <p:nvPr/>
        </p:nvSpPr>
        <p:spPr>
          <a:xfrm>
            <a:off x="8420405" y="3108960"/>
            <a:ext cx="283860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Página de conversão da oferta de fundador, com rastreamento completo para saber o que gerou cada matrícula.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640080" y="4133088"/>
            <a:ext cx="3423818" cy="1920240"/>
          </a:xfrm>
          <a:prstGeom prst="roundRect">
            <a:avLst>
              <a:gd name="adj" fmla="val 4762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932688" y="4407408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24" name="Image 3" descr="assets/icons/robot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825" y="4540545"/>
            <a:ext cx="209215" cy="209215"/>
          </a:xfrm>
          <a:prstGeom prst="rect">
            <a:avLst/>
          </a:prstGeom>
        </p:spPr>
      </p:pic>
      <p:sp>
        <p:nvSpPr>
          <p:cNvPr id="25" name="Text 19"/>
          <p:cNvSpPr txBox="1"/>
          <p:nvPr/>
        </p:nvSpPr>
        <p:spPr>
          <a:xfrm>
            <a:off x="932688" y="5001768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Atendente virtual 24/7</a:t>
            </a:r>
            <a:endParaRPr lang="en-US" sz="1500" dirty="0"/>
          </a:p>
        </p:txBody>
      </p:sp>
      <p:sp>
        <p:nvSpPr>
          <p:cNvPr id="26" name="Text 20"/>
          <p:cNvSpPr txBox="1"/>
          <p:nvPr/>
        </p:nvSpPr>
        <p:spPr>
          <a:xfrm>
            <a:off x="932688" y="5321808"/>
            <a:ext cx="283860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demanda vai passar do que um humano dá conta. Resposta imediata em qualquer horário, sem deixar dinheiro na mesa.</a:t>
            </a:r>
            <a:endParaRPr lang="en-US" sz="1150" dirty="0"/>
          </a:p>
        </p:txBody>
      </p:sp>
      <p:sp>
        <p:nvSpPr>
          <p:cNvPr id="27" name="Shape 21"/>
          <p:cNvSpPr/>
          <p:nvPr/>
        </p:nvSpPr>
        <p:spPr>
          <a:xfrm>
            <a:off x="4383938" y="4133088"/>
            <a:ext cx="3423818" cy="1920240"/>
          </a:xfrm>
          <a:prstGeom prst="roundRect">
            <a:avLst>
              <a:gd name="adj" fmla="val 4762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8" name="Shape 22"/>
          <p:cNvSpPr/>
          <p:nvPr/>
        </p:nvSpPr>
        <p:spPr>
          <a:xfrm>
            <a:off x="4676546" y="4407408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29" name="Image 4" descr="assets/icons/database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9683" y="4540545"/>
            <a:ext cx="209215" cy="209215"/>
          </a:xfrm>
          <a:prstGeom prst="rect">
            <a:avLst/>
          </a:prstGeom>
        </p:spPr>
      </p:pic>
      <p:sp>
        <p:nvSpPr>
          <p:cNvPr id="30" name="Text 23"/>
          <p:cNvSpPr txBox="1"/>
          <p:nvPr/>
        </p:nvSpPr>
        <p:spPr>
          <a:xfrm>
            <a:off x="4676546" y="5001768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CRM da pré-inauguração</a:t>
            </a:r>
            <a:endParaRPr lang="en-US" sz="1500" dirty="0"/>
          </a:p>
        </p:txBody>
      </p:sp>
      <p:sp>
        <p:nvSpPr>
          <p:cNvPr id="31" name="Text 24"/>
          <p:cNvSpPr txBox="1"/>
          <p:nvPr/>
        </p:nvSpPr>
        <p:spPr>
          <a:xfrm>
            <a:off x="4676546" y="5321808"/>
            <a:ext cx="283860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Gestão de todos os leads: etapa, responsável, agendamento e placar diário rumo aos 50 fundadores.</a:t>
            </a:r>
            <a:endParaRPr lang="en-US" sz="1150" dirty="0"/>
          </a:p>
        </p:txBody>
      </p:sp>
      <p:sp>
        <p:nvSpPr>
          <p:cNvPr id="32" name="Shape 25"/>
          <p:cNvSpPr/>
          <p:nvPr/>
        </p:nvSpPr>
        <p:spPr>
          <a:xfrm>
            <a:off x="8127797" y="4133088"/>
            <a:ext cx="3423818" cy="1920240"/>
          </a:xfrm>
          <a:prstGeom prst="roundRect">
            <a:avLst>
              <a:gd name="adj" fmla="val 4762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33" name="Shape 26"/>
          <p:cNvSpPr/>
          <p:nvPr/>
        </p:nvSpPr>
        <p:spPr>
          <a:xfrm>
            <a:off x="8420405" y="4407408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34" name="Image 5" descr="assets/icons/board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3541" y="4540545"/>
            <a:ext cx="209215" cy="209215"/>
          </a:xfrm>
          <a:prstGeom prst="rect">
            <a:avLst/>
          </a:prstGeom>
        </p:spPr>
      </p:pic>
      <p:sp>
        <p:nvSpPr>
          <p:cNvPr id="35" name="Text 27"/>
          <p:cNvSpPr txBox="1"/>
          <p:nvPr/>
        </p:nvSpPr>
        <p:spPr>
          <a:xfrm>
            <a:off x="8420405" y="5001768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Treinamento comercial</a:t>
            </a:r>
            <a:endParaRPr lang="en-US" sz="1500" dirty="0"/>
          </a:p>
        </p:txBody>
      </p:sp>
      <p:sp>
        <p:nvSpPr>
          <p:cNvPr id="36" name="Text 28"/>
          <p:cNvSpPr txBox="1"/>
          <p:nvPr/>
        </p:nvSpPr>
        <p:spPr>
          <a:xfrm>
            <a:off x="8420405" y="5321808"/>
            <a:ext cx="283860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Técnicas de venda, quebra de objeção, cadência de follow-up e pedido de indicação com o time da unidade.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2 · PÓS-INAUGURAÇÃO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Mesma estrutura, comunicação nova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Nada é desmontado depois da abertura. O que muda é a mensagem: sai a contagem regressiva, entra a rotina de gerar demanda todo mês.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2522144" cy="2560320"/>
          </a:xfrm>
          <a:prstGeom prst="roundRect">
            <a:avLst>
              <a:gd name="adj" fmla="val 3625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14400" y="224028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9" name="Image 0" descr="assets/icons/user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537" y="2373417"/>
            <a:ext cx="209215" cy="209215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914400" y="2862072"/>
            <a:ext cx="19735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Demanda constante</a:t>
            </a:r>
            <a:endParaRPr lang="en-US" sz="1500" dirty="0"/>
          </a:p>
        </p:txBody>
      </p:sp>
      <p:sp>
        <p:nvSpPr>
          <p:cNvPr id="11" name="Text 8"/>
          <p:cNvSpPr txBox="1"/>
          <p:nvPr/>
        </p:nvSpPr>
        <p:spPr>
          <a:xfrm>
            <a:off x="914400" y="3429000"/>
            <a:ext cx="197350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Campanhas sempre no ar para aula experimental, por modalidade e faixa etária (adulto, kids, feminino).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3436544" y="1965960"/>
            <a:ext cx="2522144" cy="2560320"/>
          </a:xfrm>
          <a:prstGeom prst="roundRect">
            <a:avLst>
              <a:gd name="adj" fmla="val 3625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10864" y="224028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14" name="Image 1" descr="assets/icons/shield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000" y="2373417"/>
            <a:ext cx="209215" cy="209215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3710864" y="2862072"/>
            <a:ext cx="19735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Retenção e experiência</a:t>
            </a:r>
            <a:endParaRPr lang="en-US" sz="1500" dirty="0"/>
          </a:p>
        </p:txBody>
      </p:sp>
      <p:sp>
        <p:nvSpPr>
          <p:cNvPr id="16" name="Text 12"/>
          <p:cNvSpPr txBox="1"/>
          <p:nvPr/>
        </p:nvSpPr>
        <p:spPr>
          <a:xfrm>
            <a:off x="3710864" y="3429000"/>
            <a:ext cx="197350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Comunicação com o aluno matriculado: graduações, eventos e conteúdo que reduz evasão nos primeiros 90 dias.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6233008" y="1965960"/>
            <a:ext cx="2522144" cy="2560320"/>
          </a:xfrm>
          <a:prstGeom prst="roundRect">
            <a:avLst>
              <a:gd name="adj" fmla="val 3625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6507328" y="224028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19" name="Image 2" descr="assets/icons/star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464" y="2373417"/>
            <a:ext cx="209215" cy="209215"/>
          </a:xfrm>
          <a:prstGeom prst="rect">
            <a:avLst/>
          </a:prstGeom>
        </p:spPr>
      </p:pic>
      <p:sp>
        <p:nvSpPr>
          <p:cNvPr id="20" name="Text 15"/>
          <p:cNvSpPr txBox="1"/>
          <p:nvPr/>
        </p:nvSpPr>
        <p:spPr>
          <a:xfrm>
            <a:off x="6507328" y="2862072"/>
            <a:ext cx="19735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Indicação estruturada</a:t>
            </a:r>
            <a:endParaRPr lang="en-US" sz="1500" dirty="0"/>
          </a:p>
        </p:txBody>
      </p:sp>
      <p:sp>
        <p:nvSpPr>
          <p:cNvPr id="21" name="Text 16"/>
          <p:cNvSpPr txBox="1"/>
          <p:nvPr/>
        </p:nvSpPr>
        <p:spPr>
          <a:xfrm>
            <a:off x="6507328" y="3429000"/>
            <a:ext cx="197350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de indicação com gatilho e recompensa clara — o canal mais barato de aquisição de uma academia.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9029471" y="1965960"/>
            <a:ext cx="2522144" cy="2560320"/>
          </a:xfrm>
          <a:prstGeom prst="roundRect">
            <a:avLst>
              <a:gd name="adj" fmla="val 3625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9303791" y="224028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24" name="Image 3" descr="assets/icons/money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928" y="2373417"/>
            <a:ext cx="209215" cy="209215"/>
          </a:xfrm>
          <a:prstGeom prst="rect">
            <a:avLst/>
          </a:prstGeom>
        </p:spPr>
      </p:pic>
      <p:sp>
        <p:nvSpPr>
          <p:cNvPr id="25" name="Text 19"/>
          <p:cNvSpPr txBox="1"/>
          <p:nvPr/>
        </p:nvSpPr>
        <p:spPr>
          <a:xfrm>
            <a:off x="9303791" y="2862072"/>
            <a:ext cx="19735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Leitura de números</a:t>
            </a:r>
            <a:endParaRPr lang="en-US" sz="1500" dirty="0"/>
          </a:p>
        </p:txBody>
      </p:sp>
      <p:sp>
        <p:nvSpPr>
          <p:cNvPr id="26" name="Text 20"/>
          <p:cNvSpPr txBox="1"/>
          <p:nvPr/>
        </p:nvSpPr>
        <p:spPr>
          <a:xfrm>
            <a:off x="9303791" y="3429000"/>
            <a:ext cx="197350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Placar semanal de leads, agendamentos, matrículas e custo por aluno. Decisão por dado, não por achismo.</a:t>
            </a:r>
            <a:endParaRPr lang="en-US" sz="1150" dirty="0"/>
          </a:p>
        </p:txBody>
      </p:sp>
      <p:sp>
        <p:nvSpPr>
          <p:cNvPr id="27" name="Shape 21"/>
          <p:cNvSpPr/>
          <p:nvPr/>
        </p:nvSpPr>
        <p:spPr>
          <a:xfrm>
            <a:off x="640080" y="4663440"/>
            <a:ext cx="10911535" cy="1234440"/>
          </a:xfrm>
          <a:prstGeom prst="roundRect">
            <a:avLst>
              <a:gd name="adj" fmla="val 7407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pic>
        <p:nvPicPr>
          <p:cNvPr id="28" name="Image 4" descr="assets/foco_mark.png">    </p:cNvPr>
          <p:cNvPicPr>
            <a:picLocks noChangeAspect="1"/>
          </p:cNvPicPr>
          <p:nvPr/>
        </p:nvPicPr>
        <p:blipFill>
          <a:blip r:embed="rId5">
            <a:alphaModFix amt="12000"/>
          </a:blip>
          <a:stretch>
            <a:fillRect/>
          </a:stretch>
        </p:blipFill>
        <p:spPr>
          <a:xfrm>
            <a:off x="10332720" y="4709160"/>
            <a:ext cx="1143000" cy="1143000"/>
          </a:xfrm>
          <a:prstGeom prst="rect">
            <a:avLst/>
          </a:prstGeom>
        </p:spPr>
      </p:pic>
      <p:sp>
        <p:nvSpPr>
          <p:cNvPr id="29" name="Text 22"/>
          <p:cNvSpPr txBox="1"/>
          <p:nvPr/>
        </p:nvSpPr>
        <p:spPr>
          <a:xfrm>
            <a:off x="1097280" y="4846320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“Quem domina as vendas domina a receita.”</a:t>
            </a:r>
            <a:endParaRPr lang="en-US" sz="2200" dirty="0"/>
          </a:p>
        </p:txBody>
      </p:sp>
      <p:sp>
        <p:nvSpPr>
          <p:cNvPr id="30" name="Text 23"/>
          <p:cNvSpPr txBox="1"/>
          <p:nvPr/>
        </p:nvSpPr>
        <p:spPr>
          <a:xfrm>
            <a:off x="1097280" y="5285232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Anúncio qualquer academia consegue ligar. O que separa uma unidade cheia de uma unidade parada é o processo que existe depois do clique.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 ESPERADO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buscamos e como vamos medir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Metas de trabalho, acompanhadas semanalmente e ajustadas com dado na mesa — não promessa fechada de número.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5760720" cy="1188720"/>
          </a:xfrm>
          <a:prstGeom prst="roundRect">
            <a:avLst>
              <a:gd name="adj" fmla="val 7692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14400" y="2331720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914400" y="2331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1536192" y="2167128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 alunos fundadores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1536192" y="2496312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matriculada no dia da inauguração, conquistada em lotes ao longo da pré-inauguração.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0080" y="3291840"/>
            <a:ext cx="5760720" cy="1188720"/>
          </a:xfrm>
          <a:prstGeom prst="roundRect">
            <a:avLst>
              <a:gd name="adj" fmla="val 7692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14400" y="3657600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914400" y="3657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1536192" y="3493008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 de experimentais cheia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1536192" y="3822192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Fluxo diário de aulas agendadas e, principalmente, taxa alta de comparecimento.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0080" y="4617720"/>
            <a:ext cx="5760720" cy="1188720"/>
          </a:xfrm>
          <a:prstGeom prst="roundRect">
            <a:avLst>
              <a:gd name="adj" fmla="val 7692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14400" y="4983480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914400" y="4983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 txBox="1"/>
          <p:nvPr/>
        </p:nvSpPr>
        <p:spPr>
          <a:xfrm>
            <a:off x="1536192" y="4818888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Crescimento contínuo pós-abertura</a:t>
            </a:r>
            <a:endParaRPr lang="en-US" sz="1600" dirty="0"/>
          </a:p>
        </p:txBody>
      </p:sp>
      <p:sp>
        <p:nvSpPr>
          <p:cNvPr id="21" name="Text 19"/>
          <p:cNvSpPr txBox="1"/>
          <p:nvPr/>
        </p:nvSpPr>
        <p:spPr>
          <a:xfrm>
            <a:off x="1536192" y="5148072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Entrada de novos alunos todo mês, sem depender do impulso inicial da inauguração.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720840" y="1965960"/>
            <a:ext cx="4830775" cy="3703320"/>
          </a:xfrm>
          <a:prstGeom prst="roundRect">
            <a:avLst>
              <a:gd name="adj" fmla="val 2469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040880" y="224028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24" name="Image 0" descr="assets/icons/char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4017" y="2373417"/>
            <a:ext cx="209215" cy="209215"/>
          </a:xfrm>
          <a:prstGeom prst="rect">
            <a:avLst/>
          </a:prstGeom>
        </p:spPr>
      </p:pic>
      <p:sp>
        <p:nvSpPr>
          <p:cNvPr id="25" name="Text 22"/>
          <p:cNvSpPr txBox="1"/>
          <p:nvPr/>
        </p:nvSpPr>
        <p:spPr>
          <a:xfrm>
            <a:off x="7680960" y="2240280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Indicadores do placar semanal</a:t>
            </a:r>
            <a:endParaRPr lang="en-US" sz="1600" dirty="0"/>
          </a:p>
        </p:txBody>
      </p:sp>
      <p:sp>
        <p:nvSpPr>
          <p:cNvPr id="26" name="Text 23"/>
          <p:cNvSpPr txBox="1"/>
          <p:nvPr/>
        </p:nvSpPr>
        <p:spPr>
          <a:xfrm>
            <a:off x="7086600" y="2926080"/>
            <a:ext cx="41605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gerados por canal (Google e Meta)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 por lead e custo por aluno matriculado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Taxa de resposta e tempo até o primeiro contato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Aulas experimentais agendadas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Taxa de comparecimento na experimental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Taxa de conversão de experimental em matrícula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Matrículas por indicação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CRONOGRAMA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quatro semanas que decidem a inauguração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um mês até a abertura, cada semana tem entrega definida. Quanto antes começarmos, mais lotes conseguimos vender antes do dia 1.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2522144" cy="2194560"/>
          </a:xfrm>
          <a:prstGeom prst="roundRect">
            <a:avLst>
              <a:gd name="adj" fmla="val 4167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932688" y="2304288"/>
            <a:ext cx="193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SEMANA 1</a:t>
            </a:r>
            <a:endParaRPr lang="en-US" sz="1100" dirty="0"/>
          </a:p>
        </p:txBody>
      </p:sp>
      <p:sp>
        <p:nvSpPr>
          <p:cNvPr id="9" name="Text 7"/>
          <p:cNvSpPr txBox="1"/>
          <p:nvPr/>
        </p:nvSpPr>
        <p:spPr>
          <a:xfrm>
            <a:off x="932688" y="2633472"/>
            <a:ext cx="1936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Montagem</a:t>
            </a:r>
            <a:endParaRPr lang="en-US" sz="1900" dirty="0"/>
          </a:p>
        </p:txBody>
      </p:sp>
      <p:sp>
        <p:nvSpPr>
          <p:cNvPr id="10" name="Text 8"/>
          <p:cNvSpPr txBox="1"/>
          <p:nvPr/>
        </p:nvSpPr>
        <p:spPr>
          <a:xfrm>
            <a:off x="932688" y="3063240"/>
            <a:ext cx="19369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Oferta de fundador definida, landing page no ar, CRM configurado, atendente virtual treinado e pixels instalados.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436544" y="2011680"/>
            <a:ext cx="2522144" cy="2194560"/>
          </a:xfrm>
          <a:prstGeom prst="roundRect">
            <a:avLst>
              <a:gd name="adj" fmla="val 4167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729152" y="2304288"/>
            <a:ext cx="193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SEMANA 2</a:t>
            </a:r>
            <a:endParaRPr lang="en-US" sz="1100" dirty="0"/>
          </a:p>
        </p:txBody>
      </p:sp>
      <p:sp>
        <p:nvSpPr>
          <p:cNvPr id="13" name="Text 11"/>
          <p:cNvSpPr txBox="1"/>
          <p:nvPr/>
        </p:nvSpPr>
        <p:spPr>
          <a:xfrm>
            <a:off x="3729152" y="2633472"/>
            <a:ext cx="1936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 no ar</a:t>
            </a:r>
            <a:endParaRPr lang="en-US" sz="1900" dirty="0"/>
          </a:p>
        </p:txBody>
      </p:sp>
      <p:sp>
        <p:nvSpPr>
          <p:cNvPr id="14" name="Text 12"/>
          <p:cNvSpPr txBox="1"/>
          <p:nvPr/>
        </p:nvSpPr>
        <p:spPr>
          <a:xfrm>
            <a:off x="3729152" y="3063240"/>
            <a:ext cx="19369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Tráfego ativo em Google e Meta, conteúdo de contagem regressiva rodando e lista VIP começando a encher.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233008" y="2011680"/>
            <a:ext cx="2522144" cy="2194560"/>
          </a:xfrm>
          <a:prstGeom prst="roundRect">
            <a:avLst>
              <a:gd name="adj" fmla="val 4167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525616" y="2304288"/>
            <a:ext cx="193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SEMANA 3</a:t>
            </a:r>
            <a:endParaRPr lang="en-US" sz="1100" dirty="0"/>
          </a:p>
        </p:txBody>
      </p:sp>
      <p:sp>
        <p:nvSpPr>
          <p:cNvPr id="17" name="Text 15"/>
          <p:cNvSpPr txBox="1"/>
          <p:nvPr/>
        </p:nvSpPr>
        <p:spPr>
          <a:xfrm>
            <a:off x="6525616" y="2633472"/>
            <a:ext cx="1936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Conversão</a:t>
            </a:r>
            <a:endParaRPr lang="en-US" sz="1900" dirty="0"/>
          </a:p>
        </p:txBody>
      </p:sp>
      <p:sp>
        <p:nvSpPr>
          <p:cNvPr id="18" name="Text 16"/>
          <p:cNvSpPr txBox="1"/>
          <p:nvPr/>
        </p:nvSpPr>
        <p:spPr>
          <a:xfrm>
            <a:off x="6525616" y="3063240"/>
            <a:ext cx="19369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Treinamento comercial aplicado, primeiras matrículas de fundador, follow-up rodando e lote 1 fechando.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029471" y="2011680"/>
            <a:ext cx="2522144" cy="2194560"/>
          </a:xfrm>
          <a:prstGeom prst="roundRect">
            <a:avLst>
              <a:gd name="adj" fmla="val 4167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9322079" y="2304288"/>
            <a:ext cx="193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SEMANA 4</a:t>
            </a:r>
            <a:endParaRPr lang="en-US" sz="1100" dirty="0"/>
          </a:p>
        </p:txBody>
      </p:sp>
      <p:sp>
        <p:nvSpPr>
          <p:cNvPr id="21" name="Text 19"/>
          <p:cNvSpPr txBox="1"/>
          <p:nvPr/>
        </p:nvSpPr>
        <p:spPr>
          <a:xfrm>
            <a:off x="9322079" y="2633472"/>
            <a:ext cx="1936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 final</a:t>
            </a:r>
            <a:endParaRPr lang="en-US" sz="1900" dirty="0"/>
          </a:p>
        </p:txBody>
      </p:sp>
      <p:sp>
        <p:nvSpPr>
          <p:cNvPr id="22" name="Text 20"/>
          <p:cNvSpPr txBox="1"/>
          <p:nvPr/>
        </p:nvSpPr>
        <p:spPr>
          <a:xfrm>
            <a:off x="9322079" y="3063240"/>
            <a:ext cx="19369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Escassez no auge, convocação para a aula inaugural e fechamento do lote final antes da abertura.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40080" y="4617720"/>
            <a:ext cx="10911535" cy="1051560"/>
          </a:xfrm>
          <a:prstGeom prst="roundRect">
            <a:avLst>
              <a:gd name="adj" fmla="val 8696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60120" y="4901184"/>
            <a:ext cx="502920" cy="50292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25" name="Image 0" descr="assets/icons/clo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0938" y="5042002"/>
            <a:ext cx="221285" cy="221285"/>
          </a:xfrm>
          <a:prstGeom prst="rect">
            <a:avLst/>
          </a:prstGeom>
        </p:spPr>
      </p:pic>
      <p:sp>
        <p:nvSpPr>
          <p:cNvPr id="26" name="Text 23"/>
          <p:cNvSpPr txBox="1"/>
          <p:nvPr/>
        </p:nvSpPr>
        <p:spPr>
          <a:xfrm>
            <a:off x="1645920" y="4773168"/>
            <a:ext cx="9418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semana parada é um lote de fundadores que deixamos de vender.</a:t>
            </a:r>
            <a:endParaRPr lang="en-US" sz="1700" dirty="0"/>
          </a:p>
        </p:txBody>
      </p:sp>
      <p:sp>
        <p:nvSpPr>
          <p:cNvPr id="27" name="Text 24"/>
          <p:cNvSpPr txBox="1"/>
          <p:nvPr/>
        </p:nvSpPr>
        <p:spPr>
          <a:xfrm>
            <a:off x="1645920" y="5120640"/>
            <a:ext cx="9418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isso a decisão desta semana vale mais do que qualquer otimização que eu faça depois.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foco_mark.png">    </p:cNvPr>
          <p:cNvPicPr>
            <a:picLocks noChangeAspect="1"/>
          </p:cNvPicPr>
          <p:nvPr/>
        </p:nvPicPr>
        <p:blipFill>
          <a:blip r:embed="rId1">
            <a:alphaModFix amt="12000"/>
          </a:blip>
          <a:stretch>
            <a:fillRect/>
          </a:stretch>
        </p:blipFill>
        <p:spPr>
          <a:xfrm>
            <a:off x="9372600" y="685800"/>
            <a:ext cx="2103120" cy="210312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0080" y="10515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5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PRÓXIMOS PASSOS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1417320"/>
            <a:ext cx="8686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Vamos encher a Cidade Nova</a:t>
            </a:r>
            <a:endParaRPr lang="en-US" sz="4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antes de abrir a porta.</a:t>
            </a:r>
            <a:endParaRPr lang="en-US" sz="4000" dirty="0"/>
          </a:p>
        </p:txBody>
      </p:sp>
      <p:sp>
        <p:nvSpPr>
          <p:cNvPr id="5" name="Shape 2"/>
          <p:cNvSpPr/>
          <p:nvPr/>
        </p:nvSpPr>
        <p:spPr>
          <a:xfrm>
            <a:off x="640080" y="3200400"/>
            <a:ext cx="3423818" cy="1371600"/>
          </a:xfrm>
          <a:prstGeom prst="roundRect">
            <a:avLst>
              <a:gd name="adj" fmla="val 6667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932688" y="3474720"/>
            <a:ext cx="438912" cy="438912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932688" y="347472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1508760" y="3493008"/>
            <a:ext cx="228081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Alinhamento</a:t>
            </a:r>
            <a:endParaRPr lang="en-US" sz="1500" dirty="0"/>
          </a:p>
        </p:txBody>
      </p:sp>
      <p:sp>
        <p:nvSpPr>
          <p:cNvPr id="9" name="Text 6"/>
          <p:cNvSpPr txBox="1"/>
          <p:nvPr/>
        </p:nvSpPr>
        <p:spPr>
          <a:xfrm>
            <a:off x="932688" y="4005072"/>
            <a:ext cx="283860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Validar oferta de fundador, lotes e metas com a unidade.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83938" y="3200400"/>
            <a:ext cx="3423818" cy="1371600"/>
          </a:xfrm>
          <a:prstGeom prst="roundRect">
            <a:avLst>
              <a:gd name="adj" fmla="val 6667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676546" y="3474720"/>
            <a:ext cx="438912" cy="438912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4676546" y="347472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 txBox="1"/>
          <p:nvPr/>
        </p:nvSpPr>
        <p:spPr>
          <a:xfrm>
            <a:off x="5252618" y="3493008"/>
            <a:ext cx="228081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Assinatura e setup</a:t>
            </a:r>
            <a:endParaRPr lang="en-US" sz="1500" dirty="0"/>
          </a:p>
        </p:txBody>
      </p:sp>
      <p:sp>
        <p:nvSpPr>
          <p:cNvPr id="14" name="Text 11"/>
          <p:cNvSpPr txBox="1"/>
          <p:nvPr/>
        </p:nvSpPr>
        <p:spPr>
          <a:xfrm>
            <a:off x="4676546" y="4005072"/>
            <a:ext cx="283860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Contrato, acessos e montagem da estrutura em até 5 dias.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8127797" y="3200400"/>
            <a:ext cx="3423818" cy="1371600"/>
          </a:xfrm>
          <a:prstGeom prst="roundRect">
            <a:avLst>
              <a:gd name="adj" fmla="val 6667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420405" y="3474720"/>
            <a:ext cx="438912" cy="438912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8420405" y="347472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5"/>
          <p:cNvSpPr txBox="1"/>
          <p:nvPr/>
        </p:nvSpPr>
        <p:spPr>
          <a:xfrm>
            <a:off x="8996477" y="3493008"/>
            <a:ext cx="228081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 no ar</a:t>
            </a:r>
            <a:endParaRPr lang="en-US" sz="1500" dirty="0"/>
          </a:p>
        </p:txBody>
      </p:sp>
      <p:sp>
        <p:nvSpPr>
          <p:cNvPr id="19" name="Text 16"/>
          <p:cNvSpPr txBox="1"/>
          <p:nvPr/>
        </p:nvSpPr>
        <p:spPr>
          <a:xfrm>
            <a:off x="8420405" y="4005072"/>
            <a:ext cx="283860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Tráfego, conteúdo e atendimento rodando na semana seguinte.</a:t>
            </a:r>
            <a:endParaRPr lang="en-US" sz="1150" dirty="0"/>
          </a:p>
        </p:txBody>
      </p:sp>
      <p:pic>
        <p:nvPicPr>
          <p:cNvPr id="20" name="Image 1" descr="assets/foc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74920"/>
            <a:ext cx="2651760" cy="449596"/>
          </a:xfrm>
          <a:prstGeom prst="rect">
            <a:avLst/>
          </a:prstGeom>
        </p:spPr>
      </p:pic>
      <p:sp>
        <p:nvSpPr>
          <p:cNvPr id="21" name="Text 17"/>
          <p:cNvSpPr txBox="1"/>
          <p:nvPr/>
        </p:nvSpPr>
        <p:spPr>
          <a:xfrm>
            <a:off x="640080" y="57150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Tiago Henrique  ·  Foco Digital</a:t>
            </a:r>
            <a:endParaRPr lang="en-US" sz="1250" dirty="0"/>
          </a:p>
        </p:txBody>
      </p:sp>
      <p:pic>
        <p:nvPicPr>
          <p:cNvPr id="22" name="Image 2" descr="assets/g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7055" y="5257800"/>
            <a:ext cx="2194560" cy="5400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QUEM CONDUZ O PROJETO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Tiago Henrique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mercado de marketing desde 2019. Especialista em funis de vendas e, mais recentemente, em processos comerciais — a parte que transforma lead em matrícula.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057400"/>
            <a:ext cx="5577840" cy="3291840"/>
          </a:xfrm>
          <a:prstGeom prst="roundRect">
            <a:avLst>
              <a:gd name="adj" fmla="val 2778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24128" y="237744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sozinho não vende.</a:t>
            </a:r>
            <a:endParaRPr lang="en-US" sz="2200" dirty="0"/>
          </a:p>
        </p:txBody>
      </p:sp>
      <p:sp>
        <p:nvSpPr>
          <p:cNvPr id="9" name="Text 7"/>
          <p:cNvSpPr txBox="1"/>
          <p:nvPr/>
        </p:nvSpPr>
        <p:spPr>
          <a:xfrm>
            <a:off x="1024128" y="2880360"/>
            <a:ext cx="48463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não entrego só anúncio rodando. Eu entrego demanda qualificada e um processo comercial capaz de absorver essa demanda: quem atende, em quanto tempo, o que fala, como contorna objeção e como faz o follow-up.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exatamente essa combinação que fez os projetos que conduzo crescerem de forma consistente — e é ela que vamos aplicar aqui.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537960" y="2057400"/>
            <a:ext cx="5001768" cy="1097280"/>
          </a:xfrm>
          <a:prstGeom prst="roundRect">
            <a:avLst>
              <a:gd name="adj" fmla="val 8333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812280" y="2368296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12" name="Image 0" descr="assets/icons/char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5417" y="2501433"/>
            <a:ext cx="209215" cy="209215"/>
          </a:xfrm>
          <a:prstGeom prst="rect">
            <a:avLst/>
          </a:prstGeom>
        </p:spPr>
      </p:pic>
      <p:sp>
        <p:nvSpPr>
          <p:cNvPr id="13" name="Text 10"/>
          <p:cNvSpPr txBox="1"/>
          <p:nvPr/>
        </p:nvSpPr>
        <p:spPr>
          <a:xfrm>
            <a:off x="7452360" y="2240280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Desde 2019 no mercado</a:t>
            </a:r>
            <a:endParaRPr lang="en-US" sz="1450" dirty="0"/>
          </a:p>
        </p:txBody>
      </p:sp>
      <p:sp>
        <p:nvSpPr>
          <p:cNvPr id="14" name="Text 11"/>
          <p:cNvSpPr txBox="1"/>
          <p:nvPr/>
        </p:nvSpPr>
        <p:spPr>
          <a:xfrm>
            <a:off x="7452360" y="2532888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Sete anos gerindo verba de mídia e performance para negócios que vivem de venda local.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537960" y="3291840"/>
            <a:ext cx="5001768" cy="1097280"/>
          </a:xfrm>
          <a:prstGeom prst="roundRect">
            <a:avLst>
              <a:gd name="adj" fmla="val 8333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812280" y="3602736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17" name="Image 1" descr="assets/icons/funnel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417" y="3735873"/>
            <a:ext cx="209215" cy="209215"/>
          </a:xfrm>
          <a:prstGeom prst="rect">
            <a:avLst/>
          </a:prstGeom>
        </p:spPr>
      </p:pic>
      <p:sp>
        <p:nvSpPr>
          <p:cNvPr id="18" name="Text 14"/>
          <p:cNvSpPr txBox="1"/>
          <p:nvPr/>
        </p:nvSpPr>
        <p:spPr>
          <a:xfrm>
            <a:off x="7452360" y="3474720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Especialista em funis</a:t>
            </a:r>
            <a:endParaRPr lang="en-US" sz="1450" dirty="0"/>
          </a:p>
        </p:txBody>
      </p:sp>
      <p:sp>
        <p:nvSpPr>
          <p:cNvPr id="19" name="Text 15"/>
          <p:cNvSpPr txBox="1"/>
          <p:nvPr/>
        </p:nvSpPr>
        <p:spPr>
          <a:xfrm>
            <a:off x="7452360" y="3767328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geração de demanda ao fechamento: cada etapa medida, com meta e responsável.</a:t>
            </a:r>
            <a:endParaRPr lang="en-US" sz="1150" dirty="0"/>
          </a:p>
        </p:txBody>
      </p:sp>
      <p:sp>
        <p:nvSpPr>
          <p:cNvPr id="20" name="Shape 16"/>
          <p:cNvSpPr/>
          <p:nvPr/>
        </p:nvSpPr>
        <p:spPr>
          <a:xfrm>
            <a:off x="6537960" y="4526280"/>
            <a:ext cx="5001768" cy="1097280"/>
          </a:xfrm>
          <a:prstGeom prst="roundRect">
            <a:avLst>
              <a:gd name="adj" fmla="val 8333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812280" y="4837176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22" name="Image 2" descr="assets/icons/handshak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417" y="4970313"/>
            <a:ext cx="209215" cy="209215"/>
          </a:xfrm>
          <a:prstGeom prst="rect">
            <a:avLst/>
          </a:prstGeom>
        </p:spPr>
      </p:pic>
      <p:sp>
        <p:nvSpPr>
          <p:cNvPr id="23" name="Text 18"/>
          <p:cNvSpPr txBox="1"/>
          <p:nvPr/>
        </p:nvSpPr>
        <p:spPr>
          <a:xfrm>
            <a:off x="7452360" y="4709160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Processos comerciais</a:t>
            </a:r>
            <a:endParaRPr lang="en-US" sz="1450" dirty="0"/>
          </a:p>
        </p:txBody>
      </p:sp>
      <p:sp>
        <p:nvSpPr>
          <p:cNvPr id="24" name="Text 19"/>
          <p:cNvSpPr txBox="1"/>
          <p:nvPr/>
        </p:nvSpPr>
        <p:spPr>
          <a:xfrm>
            <a:off x="7452360" y="5001768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Script, quebra de objeção, follow-up e rotina de gestão do time de vendas.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EMPRESA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Foco Digital — marketing e vendas 360°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Fundada em 2020. Abrangemos tudo o que envolve a performance de uma empresa: da geração de demanda até a conversão.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3423818" cy="1737360"/>
          </a:xfrm>
          <a:prstGeom prst="roundRect">
            <a:avLst>
              <a:gd name="adj" fmla="val 5263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32688" y="224028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9" name="Image 0" descr="assets/icons/bullsey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825" y="2373417"/>
            <a:ext cx="209215" cy="209215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932688" y="2834640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</a:t>
            </a:r>
            <a:endParaRPr lang="en-US" sz="1500" dirty="0"/>
          </a:p>
        </p:txBody>
      </p:sp>
      <p:sp>
        <p:nvSpPr>
          <p:cNvPr id="11" name="Text 8"/>
          <p:cNvSpPr txBox="1"/>
          <p:nvPr/>
        </p:nvSpPr>
        <p:spPr>
          <a:xfrm>
            <a:off x="932688" y="3136392"/>
            <a:ext cx="283860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Ads e Meta Ads com verba controlada e leitura diária de resultado.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383938" y="1965960"/>
            <a:ext cx="3423818" cy="1737360"/>
          </a:xfrm>
          <a:prstGeom prst="roundRect">
            <a:avLst>
              <a:gd name="adj" fmla="val 5263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676546" y="224028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14" name="Image 1" descr="assets/icons/comments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683" y="2373417"/>
            <a:ext cx="209215" cy="209215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4676546" y="2834640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media</a:t>
            </a:r>
            <a:endParaRPr lang="en-US" sz="1500" dirty="0"/>
          </a:p>
        </p:txBody>
      </p:sp>
      <p:sp>
        <p:nvSpPr>
          <p:cNvPr id="16" name="Text 12"/>
          <p:cNvSpPr txBox="1"/>
          <p:nvPr/>
        </p:nvSpPr>
        <p:spPr>
          <a:xfrm>
            <a:off x="4676546" y="3136392"/>
            <a:ext cx="283860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Gestão de redes sociais e produção de conteúdo com objetivo comercial.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8127797" y="1965960"/>
            <a:ext cx="3423818" cy="1737360"/>
          </a:xfrm>
          <a:prstGeom prst="roundRect">
            <a:avLst>
              <a:gd name="adj" fmla="val 5263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8420405" y="224028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19" name="Image 2" descr="assets/icons/laptop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541" y="2373417"/>
            <a:ext cx="209215" cy="209215"/>
          </a:xfrm>
          <a:prstGeom prst="rect">
            <a:avLst/>
          </a:prstGeom>
        </p:spPr>
      </p:pic>
      <p:sp>
        <p:nvSpPr>
          <p:cNvPr id="20" name="Text 15"/>
          <p:cNvSpPr txBox="1"/>
          <p:nvPr/>
        </p:nvSpPr>
        <p:spPr>
          <a:xfrm>
            <a:off x="8420405" y="2834640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Sites e landing pages</a:t>
            </a:r>
            <a:endParaRPr lang="en-US" sz="1500" dirty="0"/>
          </a:p>
        </p:txBody>
      </p:sp>
      <p:sp>
        <p:nvSpPr>
          <p:cNvPr id="21" name="Text 16"/>
          <p:cNvSpPr txBox="1"/>
          <p:nvPr/>
        </p:nvSpPr>
        <p:spPr>
          <a:xfrm>
            <a:off x="8420405" y="3136392"/>
            <a:ext cx="283860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Páginas feitas para converter, com rastreamento de ponta a ponta.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640080" y="4023360"/>
            <a:ext cx="3423818" cy="1737360"/>
          </a:xfrm>
          <a:prstGeom prst="roundRect">
            <a:avLst>
              <a:gd name="adj" fmla="val 5263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932688" y="429768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24" name="Image 3" descr="assets/icons/robot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825" y="4430817"/>
            <a:ext cx="209215" cy="209215"/>
          </a:xfrm>
          <a:prstGeom prst="rect">
            <a:avLst/>
          </a:prstGeom>
        </p:spPr>
      </p:pic>
      <p:sp>
        <p:nvSpPr>
          <p:cNvPr id="25" name="Text 19"/>
          <p:cNvSpPr txBox="1"/>
          <p:nvPr/>
        </p:nvSpPr>
        <p:spPr>
          <a:xfrm>
            <a:off x="932688" y="4892040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Atendimento com IA</a:t>
            </a:r>
            <a:endParaRPr lang="en-US" sz="1500" dirty="0"/>
          </a:p>
        </p:txBody>
      </p:sp>
      <p:sp>
        <p:nvSpPr>
          <p:cNvPr id="26" name="Text 20"/>
          <p:cNvSpPr txBox="1"/>
          <p:nvPr/>
        </p:nvSpPr>
        <p:spPr>
          <a:xfrm>
            <a:off x="932688" y="5193792"/>
            <a:ext cx="283860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Atendente virtual 24/7 que qualifica, responde e agenda sem deixar lead parado.</a:t>
            </a:r>
            <a:endParaRPr lang="en-US" sz="1150" dirty="0"/>
          </a:p>
        </p:txBody>
      </p:sp>
      <p:sp>
        <p:nvSpPr>
          <p:cNvPr id="27" name="Shape 21"/>
          <p:cNvSpPr/>
          <p:nvPr/>
        </p:nvSpPr>
        <p:spPr>
          <a:xfrm>
            <a:off x="4383938" y="4023360"/>
            <a:ext cx="3423818" cy="1737360"/>
          </a:xfrm>
          <a:prstGeom prst="roundRect">
            <a:avLst>
              <a:gd name="adj" fmla="val 5263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8" name="Shape 22"/>
          <p:cNvSpPr/>
          <p:nvPr/>
        </p:nvSpPr>
        <p:spPr>
          <a:xfrm>
            <a:off x="4676546" y="429768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29" name="Image 4" descr="assets/icons/database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9683" y="4430817"/>
            <a:ext cx="209215" cy="209215"/>
          </a:xfrm>
          <a:prstGeom prst="rect">
            <a:avLst/>
          </a:prstGeom>
        </p:spPr>
      </p:pic>
      <p:sp>
        <p:nvSpPr>
          <p:cNvPr id="30" name="Text 23"/>
          <p:cNvSpPr txBox="1"/>
          <p:nvPr/>
        </p:nvSpPr>
        <p:spPr>
          <a:xfrm>
            <a:off x="4676546" y="4892040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Sistemas de gestão</a:t>
            </a:r>
            <a:endParaRPr lang="en-US" sz="1500" dirty="0"/>
          </a:p>
        </p:txBody>
      </p:sp>
      <p:sp>
        <p:nvSpPr>
          <p:cNvPr id="31" name="Text 24"/>
          <p:cNvSpPr txBox="1"/>
          <p:nvPr/>
        </p:nvSpPr>
        <p:spPr>
          <a:xfrm>
            <a:off x="4676546" y="5193792"/>
            <a:ext cx="283860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e automações para dar visibilidade e controle sobre o funil.</a:t>
            </a:r>
            <a:endParaRPr lang="en-US" sz="1150" dirty="0"/>
          </a:p>
        </p:txBody>
      </p:sp>
      <p:sp>
        <p:nvSpPr>
          <p:cNvPr id="32" name="Shape 25"/>
          <p:cNvSpPr/>
          <p:nvPr/>
        </p:nvSpPr>
        <p:spPr>
          <a:xfrm>
            <a:off x="8127797" y="4023360"/>
            <a:ext cx="3423818" cy="1737360"/>
          </a:xfrm>
          <a:prstGeom prst="roundRect">
            <a:avLst>
              <a:gd name="adj" fmla="val 5263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33" name="Shape 26"/>
          <p:cNvSpPr/>
          <p:nvPr/>
        </p:nvSpPr>
        <p:spPr>
          <a:xfrm>
            <a:off x="8420405" y="4297680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34" name="Image 5" descr="assets/icons/board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3541" y="4430817"/>
            <a:ext cx="209215" cy="209215"/>
          </a:xfrm>
          <a:prstGeom prst="rect">
            <a:avLst/>
          </a:prstGeom>
        </p:spPr>
      </p:pic>
      <p:sp>
        <p:nvSpPr>
          <p:cNvPr id="35" name="Text 27"/>
          <p:cNvSpPr txBox="1"/>
          <p:nvPr/>
        </p:nvSpPr>
        <p:spPr>
          <a:xfrm>
            <a:off x="8420405" y="4892040"/>
            <a:ext cx="283860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Estruturação comercial</a:t>
            </a:r>
            <a:endParaRPr lang="en-US" sz="1500" dirty="0"/>
          </a:p>
        </p:txBody>
      </p:sp>
      <p:sp>
        <p:nvSpPr>
          <p:cNvPr id="36" name="Text 28"/>
          <p:cNvSpPr txBox="1"/>
          <p:nvPr/>
        </p:nvSpPr>
        <p:spPr>
          <a:xfrm>
            <a:off x="8420405" y="5193792"/>
            <a:ext cx="283860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Treinamento, script, metas e rotina de acompanhamento do time de vendas.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EXPERIÊNCIA NO NICHO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Gracie Barra Castelo — parceria em andamento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Jiu-jitsu é um nicho em que já atuo. O funil é o mesmo que vamos montar aqui: levar o aluno para a aula experimental e converter.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5394960" cy="3657600"/>
          </a:xfrm>
          <a:prstGeom prst="roundRect">
            <a:avLst>
              <a:gd name="adj" fmla="val 2500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51560" y="228600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+150</a:t>
            </a:r>
            <a:endParaRPr lang="en-US" sz="6200" dirty="0"/>
          </a:p>
        </p:txBody>
      </p:sp>
      <p:sp>
        <p:nvSpPr>
          <p:cNvPr id="9" name="Text 7"/>
          <p:cNvSpPr txBox="1"/>
          <p:nvPr/>
        </p:nvSpPr>
        <p:spPr>
          <a:xfrm>
            <a:off x="1051560" y="3255264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alunos a mais desde o início da parceria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1051560" y="3712464"/>
            <a:ext cx="45720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Começamos o projeto com cerca de 350 alunos. Hoje a unidade tem mais de 500.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Mesma estrutura que proponho aqui: campanha de captação, atendimento rápido, agendamento da experimental e um comercial treinado para fechar.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46520" y="2011680"/>
            <a:ext cx="5102352" cy="3657600"/>
          </a:xfrm>
          <a:prstGeom prst="roundRect">
            <a:avLst>
              <a:gd name="adj" fmla="val 2500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6720840" y="2194560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de alunos</a:t>
            </a:r>
            <a:endParaRPr lang="en-US" sz="13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6629400" y="2514600"/>
          <a:ext cx="4754880" cy="29260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FORA DO NICHO, O MESMO MÉTODO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Minueto Escola de Música — todas as unidades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 responsável pelo marketing e pela estruturação de vendas de todas as unidades, todas em crescimento. Na unidade Floresta, sou sócio.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5102352" cy="3657600"/>
          </a:xfrm>
          <a:prstGeom prst="roundRect">
            <a:avLst>
              <a:gd name="adj" fmla="val 2500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914400" y="2194560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Unidade Floresta</a:t>
            </a:r>
            <a:endParaRPr lang="en-US" sz="1300" dirty="0"/>
          </a:p>
        </p:txBody>
      </p:sp>
      <p:graphicFrame>
        <p:nvGraphicFramePr>
          <p:cNvPr id="9" name="Chart 0" descr=""/>
          <p:cNvGraphicFramePr/>
          <p:nvPr/>
        </p:nvGraphicFramePr>
        <p:xfrm>
          <a:off x="822960" y="2514600"/>
          <a:ext cx="4754880" cy="29260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0" name="Shape 7"/>
          <p:cNvSpPr/>
          <p:nvPr/>
        </p:nvSpPr>
        <p:spPr>
          <a:xfrm>
            <a:off x="6172200" y="2011680"/>
            <a:ext cx="5376672" cy="3657600"/>
          </a:xfrm>
          <a:prstGeom prst="roundRect">
            <a:avLst>
              <a:gd name="adj" fmla="val 2500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6537960" y="233172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2x a base em poucos meses</a:t>
            </a:r>
            <a:endParaRPr lang="en-US" sz="2400" dirty="0"/>
          </a:p>
        </p:txBody>
      </p:sp>
      <p:sp>
        <p:nvSpPr>
          <p:cNvPr id="12" name="Text 9"/>
          <p:cNvSpPr txBox="1"/>
          <p:nvPr/>
        </p:nvSpPr>
        <p:spPr>
          <a:xfrm>
            <a:off x="6537960" y="2834640"/>
            <a:ext cx="466344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Entrei como sócio com a unidade em 60 alunos. Em poucos meses passamos de 120.</a:t>
            </a:r>
            <a:endParaRPr lang="en-US" sz="1300" dirty="0"/>
          </a:p>
          <a:p>
            <a:pPr indent="0" marL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escola de música é, na minha leitura, um nicho mais difícil que academia de jiu-jitsu: ticket recorrente, decisão familiar, ciclo de venda mais longo e menos apelo de experimentação imediata.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funciona ali, funciona aqui — com a vantagem de a Gracie Barra já ser uma marca conhecida e desejada.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PROJETO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Gracie Barra Cidade Nova em duas fases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operação para encher a academia antes de abrir a porta e outra para nunca mais deixá-la esvaziar.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3393338" cy="2514600"/>
          </a:xfrm>
          <a:prstGeom prst="roundRect">
            <a:avLst>
              <a:gd name="adj" fmla="val 3636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0120" y="2258568"/>
            <a:ext cx="502920" cy="50292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9" name="Image 0" descr="assets/icons/clo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0938" y="2399386"/>
            <a:ext cx="221285" cy="221285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1600200" y="2304288"/>
            <a:ext cx="211317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1</a:t>
            </a:r>
            <a:endParaRPr lang="en-US" sz="1100" dirty="0"/>
          </a:p>
        </p:txBody>
      </p:sp>
      <p:sp>
        <p:nvSpPr>
          <p:cNvPr id="11" name="Text 8"/>
          <p:cNvSpPr txBox="1"/>
          <p:nvPr/>
        </p:nvSpPr>
        <p:spPr>
          <a:xfrm>
            <a:off x="960120" y="2926080"/>
            <a:ext cx="275325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Pré-inauguração</a:t>
            </a:r>
            <a:endParaRPr lang="en-US" sz="1900" dirty="0"/>
          </a:p>
        </p:txBody>
      </p:sp>
      <p:sp>
        <p:nvSpPr>
          <p:cNvPr id="12" name="Text 9"/>
          <p:cNvSpPr txBox="1"/>
          <p:nvPr/>
        </p:nvSpPr>
        <p:spPr>
          <a:xfrm>
            <a:off x="960120" y="3337560"/>
            <a:ext cx="275325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Campanha de Aluno Fundador, lista de espera aquecida e agenda cheia antes do dia 1. Meta: abrir com 50 alunos matriculados.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399178" y="1965960"/>
            <a:ext cx="3393338" cy="2514600"/>
          </a:xfrm>
          <a:prstGeom prst="roundRect">
            <a:avLst>
              <a:gd name="adj" fmla="val 3636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719218" y="2258568"/>
            <a:ext cx="502920" cy="50292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15" name="Image 1" descr="assets/icons/rocket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6" y="2399386"/>
            <a:ext cx="221285" cy="221285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5359298" y="2304288"/>
            <a:ext cx="211317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MARCO</a:t>
            </a:r>
            <a:endParaRPr lang="en-US" sz="1100" dirty="0"/>
          </a:p>
        </p:txBody>
      </p:sp>
      <p:sp>
        <p:nvSpPr>
          <p:cNvPr id="17" name="Text 13"/>
          <p:cNvSpPr txBox="1"/>
          <p:nvPr/>
        </p:nvSpPr>
        <p:spPr>
          <a:xfrm>
            <a:off x="4719218" y="2926080"/>
            <a:ext cx="275325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Inauguração</a:t>
            </a:r>
            <a:endParaRPr lang="en-US" sz="1900" dirty="0"/>
          </a:p>
        </p:txBody>
      </p:sp>
      <p:sp>
        <p:nvSpPr>
          <p:cNvPr id="18" name="Text 14"/>
          <p:cNvSpPr txBox="1"/>
          <p:nvPr/>
        </p:nvSpPr>
        <p:spPr>
          <a:xfrm>
            <a:off x="4719218" y="3337560"/>
            <a:ext cx="275325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Evento de abertura com aula inaugural coletiva: o pico de conversão da operação, com oferta de lote final.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8277" y="1965960"/>
            <a:ext cx="3393338" cy="2514600"/>
          </a:xfrm>
          <a:prstGeom prst="roundRect">
            <a:avLst>
              <a:gd name="adj" fmla="val 3636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8478317" y="2258568"/>
            <a:ext cx="502920" cy="50292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21" name="Image 2" descr="assets/icons/repeat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9134" y="2399386"/>
            <a:ext cx="221285" cy="221285"/>
          </a:xfrm>
          <a:prstGeom prst="rect">
            <a:avLst/>
          </a:prstGeom>
        </p:spPr>
      </p:pic>
      <p:sp>
        <p:nvSpPr>
          <p:cNvPr id="22" name="Text 17"/>
          <p:cNvSpPr txBox="1"/>
          <p:nvPr/>
        </p:nvSpPr>
        <p:spPr>
          <a:xfrm>
            <a:off x="9118397" y="2304288"/>
            <a:ext cx="211317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2</a:t>
            </a:r>
            <a:endParaRPr lang="en-US" sz="1100" dirty="0"/>
          </a:p>
        </p:txBody>
      </p:sp>
      <p:sp>
        <p:nvSpPr>
          <p:cNvPr id="23" name="Text 18"/>
          <p:cNvSpPr txBox="1"/>
          <p:nvPr/>
        </p:nvSpPr>
        <p:spPr>
          <a:xfrm>
            <a:off x="8478317" y="2926080"/>
            <a:ext cx="275325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Pós-inauguração</a:t>
            </a:r>
            <a:endParaRPr lang="en-US" sz="1900" dirty="0"/>
          </a:p>
        </p:txBody>
      </p:sp>
      <p:sp>
        <p:nvSpPr>
          <p:cNvPr id="24" name="Text 19"/>
          <p:cNvSpPr txBox="1"/>
          <p:nvPr/>
        </p:nvSpPr>
        <p:spPr>
          <a:xfrm>
            <a:off x="8478317" y="3337560"/>
            <a:ext cx="275325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Mesma estrutura, comunicação nova: geração de demanda constante, retenção e indicação estruturada.</a:t>
            </a:r>
            <a:endParaRPr lang="en-US" sz="1250" dirty="0"/>
          </a:p>
        </p:txBody>
      </p:sp>
      <p:sp>
        <p:nvSpPr>
          <p:cNvPr id="25" name="Shape 20"/>
          <p:cNvSpPr/>
          <p:nvPr/>
        </p:nvSpPr>
        <p:spPr>
          <a:xfrm>
            <a:off x="640080" y="4800600"/>
            <a:ext cx="10911535" cy="1143000"/>
          </a:xfrm>
          <a:prstGeom prst="roundRect">
            <a:avLst>
              <a:gd name="adj" fmla="val 8000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6" name="Shape 21"/>
          <p:cNvSpPr/>
          <p:nvPr/>
        </p:nvSpPr>
        <p:spPr>
          <a:xfrm>
            <a:off x="960120" y="5138928"/>
            <a:ext cx="502920" cy="50292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27" name="Image 3" descr="assets/icons/fire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938" y="5279746"/>
            <a:ext cx="221285" cy="221285"/>
          </a:xfrm>
          <a:prstGeom prst="rect">
            <a:avLst/>
          </a:prstGeom>
        </p:spPr>
      </p:pic>
      <p:sp>
        <p:nvSpPr>
          <p:cNvPr id="28" name="Text 22"/>
          <p:cNvSpPr txBox="1"/>
          <p:nvPr/>
        </p:nvSpPr>
        <p:spPr>
          <a:xfrm>
            <a:off x="1645920" y="4983480"/>
            <a:ext cx="9418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inauguração é daqui a um mês. Já estamos atrasados.</a:t>
            </a:r>
            <a:endParaRPr lang="en-US" sz="1700" dirty="0"/>
          </a:p>
        </p:txBody>
      </p:sp>
      <p:sp>
        <p:nvSpPr>
          <p:cNvPr id="29" name="Text 23"/>
          <p:cNvSpPr txBox="1"/>
          <p:nvPr/>
        </p:nvSpPr>
        <p:spPr>
          <a:xfrm>
            <a:off x="1645920" y="5321808"/>
            <a:ext cx="9418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semana sem campanha no ar é uma semana a menos de aquecimento — e alunos que entrariam na turma fundadora entram depois, ou não entram.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1 · PRÉ-INAUGURAÇÃO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campanha do Aluno Fundador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oferta com prazo e vaga limitada, feita para quem entra antes de a academia abrir. Escassez real, não promessa de marketing.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3931920" cy="3703320"/>
          </a:xfrm>
          <a:prstGeom prst="roundRect">
            <a:avLst>
              <a:gd name="adj" fmla="val 2469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05840" y="2240280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</a:t>
            </a:r>
            <a:endParaRPr lang="en-US" sz="1100" dirty="0"/>
          </a:p>
        </p:txBody>
      </p:sp>
      <p:sp>
        <p:nvSpPr>
          <p:cNvPr id="9" name="Text 7"/>
          <p:cNvSpPr txBox="1"/>
          <p:nvPr/>
        </p:nvSpPr>
        <p:spPr>
          <a:xfrm>
            <a:off x="1005840" y="2514600"/>
            <a:ext cx="3200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</a:t>
            </a:r>
            <a:endParaRPr lang="en-US" sz="9600" dirty="0"/>
          </a:p>
        </p:txBody>
      </p:sp>
      <p:sp>
        <p:nvSpPr>
          <p:cNvPr id="10" name="Text 8"/>
          <p:cNvSpPr txBox="1"/>
          <p:nvPr/>
        </p:nvSpPr>
        <p:spPr>
          <a:xfrm>
            <a:off x="1005840" y="379476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alunos matriculados no dia da inauguração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1005840" y="443484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Divididos em lotes, com a vaga ficando mais cara a cada lote fechado.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892040" y="1965960"/>
            <a:ext cx="6659575" cy="1143000"/>
          </a:xfrm>
          <a:prstGeom prst="roundRect">
            <a:avLst>
              <a:gd name="adj" fmla="val 8000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193792" y="2295144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14" name="Image 0" descr="assets/icons/medal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26929" y="2428281"/>
            <a:ext cx="209215" cy="209215"/>
          </a:xfrm>
          <a:prstGeom prst="rect">
            <a:avLst/>
          </a:prstGeom>
        </p:spPr>
      </p:pic>
      <p:sp>
        <p:nvSpPr>
          <p:cNvPr id="15" name="Text 12"/>
          <p:cNvSpPr txBox="1"/>
          <p:nvPr/>
        </p:nvSpPr>
        <p:spPr>
          <a:xfrm>
            <a:off x="5852160" y="2148840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meses de desconto na mensalidade</a:t>
            </a:r>
            <a:endParaRPr lang="en-US" sz="1500" dirty="0"/>
          </a:p>
        </p:txBody>
      </p:sp>
      <p:sp>
        <p:nvSpPr>
          <p:cNvPr id="16" name="Text 13"/>
          <p:cNvSpPr txBox="1"/>
          <p:nvPr/>
        </p:nvSpPr>
        <p:spPr>
          <a:xfrm>
            <a:off x="5852160" y="245059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Condição exclusiva de aluno fundador: meio ano pagando menos que qualquer aluno que entrar depois da inauguração.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3246120"/>
            <a:ext cx="6659575" cy="1143000"/>
          </a:xfrm>
          <a:prstGeom prst="roundRect">
            <a:avLst>
              <a:gd name="adj" fmla="val 8000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193792" y="3575304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19" name="Image 1" descr="assets/icons/money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929" y="3708441"/>
            <a:ext cx="209215" cy="209215"/>
          </a:xfrm>
          <a:prstGeom prst="rect">
            <a:avLst/>
          </a:prstGeom>
        </p:spPr>
      </p:pic>
      <p:sp>
        <p:nvSpPr>
          <p:cNvPr id="20" name="Text 16"/>
          <p:cNvSpPr txBox="1"/>
          <p:nvPr/>
        </p:nvSpPr>
        <p:spPr>
          <a:xfrm>
            <a:off x="5852160" y="3429000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Isenção total da taxa de matrícula</a:t>
            </a:r>
            <a:endParaRPr lang="en-US" sz="1500" dirty="0"/>
          </a:p>
        </p:txBody>
      </p:sp>
      <p:sp>
        <p:nvSpPr>
          <p:cNvPr id="21" name="Text 17"/>
          <p:cNvSpPr txBox="1"/>
          <p:nvPr/>
        </p:nvSpPr>
        <p:spPr>
          <a:xfrm>
            <a:off x="5852160" y="373075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de entrada para quem fecha na pré-inauguração. Tira a principal objeção de preço logo no primeiro contato.</a:t>
            </a:r>
            <a:endParaRPr lang="en-US" sz="1150" dirty="0"/>
          </a:p>
        </p:txBody>
      </p:sp>
      <p:sp>
        <p:nvSpPr>
          <p:cNvPr id="22" name="Shape 18"/>
          <p:cNvSpPr/>
          <p:nvPr/>
        </p:nvSpPr>
        <p:spPr>
          <a:xfrm>
            <a:off x="4892040" y="4526280"/>
            <a:ext cx="6659575" cy="1143000"/>
          </a:xfrm>
          <a:prstGeom prst="roundRect">
            <a:avLst>
              <a:gd name="adj" fmla="val 8000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5193792" y="4855464"/>
            <a:ext cx="475488" cy="475488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pic>
        <p:nvPicPr>
          <p:cNvPr id="24" name="Image 2" descr="assets/icons/tshirt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929" y="4988601"/>
            <a:ext cx="209215" cy="209215"/>
          </a:xfrm>
          <a:prstGeom prst="rect">
            <a:avLst/>
          </a:prstGeom>
        </p:spPr>
      </p:pic>
      <p:sp>
        <p:nvSpPr>
          <p:cNvPr id="25" name="Text 20"/>
          <p:cNvSpPr txBox="1"/>
          <p:nvPr/>
        </p:nvSpPr>
        <p:spPr>
          <a:xfrm>
            <a:off x="5852160" y="4709160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Desconto agressivo na loja da unidade</a:t>
            </a:r>
            <a:endParaRPr lang="en-US" sz="1500" dirty="0"/>
          </a:p>
        </p:txBody>
      </p:sp>
      <p:sp>
        <p:nvSpPr>
          <p:cNvPr id="26" name="Text 21"/>
          <p:cNvSpPr txBox="1"/>
          <p:nvPr/>
        </p:nvSpPr>
        <p:spPr>
          <a:xfrm>
            <a:off x="5852160" y="501091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Percentual alto em kimono, rashguard e produtos oficiais Gracie Barra — o aluno já sai equipado e vestindo a marca.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VAMOS FAZER · FUNIL 1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Funil da aula experimental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funil que já roda na Gracie Barra Castelo: do anúncio à matrícula, sem buraco no meio.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828800"/>
            <a:ext cx="10911535" cy="658368"/>
          </a:xfrm>
          <a:prstGeom prst="roundRect">
            <a:avLst>
              <a:gd name="adj" fmla="val 13889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929384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896112" y="19293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1508760" y="183794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Anúncio</a:t>
            </a:r>
            <a:endParaRPr lang="en-US" sz="1450" dirty="0"/>
          </a:p>
        </p:txBody>
      </p:sp>
      <p:sp>
        <p:nvSpPr>
          <p:cNvPr id="11" name="Text 9"/>
          <p:cNvSpPr txBox="1"/>
          <p:nvPr/>
        </p:nvSpPr>
        <p:spPr>
          <a:xfrm>
            <a:off x="4617720" y="1837944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 e Google segmentados por raio de bairro, com a oferta de fundador e prova social da bandeira Gracie Barra.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0080" y="2560320"/>
            <a:ext cx="10911535" cy="658368"/>
          </a:xfrm>
          <a:prstGeom prst="roundRect">
            <a:avLst>
              <a:gd name="adj" fmla="val 13889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96112" y="2660904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96112" y="26609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1508760" y="256946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 + WhatsApp</a:t>
            </a:r>
            <a:endParaRPr lang="en-US" sz="1450" dirty="0"/>
          </a:p>
        </p:txBody>
      </p:sp>
      <p:sp>
        <p:nvSpPr>
          <p:cNvPr id="16" name="Text 14"/>
          <p:cNvSpPr txBox="1"/>
          <p:nvPr/>
        </p:nvSpPr>
        <p:spPr>
          <a:xfrm>
            <a:off x="4617720" y="2569464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Página curta que explica a oferta, mostra a estrutura e leva ao WhatsApp com o lead já identificado.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0080" y="3291840"/>
            <a:ext cx="10911535" cy="658368"/>
          </a:xfrm>
          <a:prstGeom prst="roundRect">
            <a:avLst>
              <a:gd name="adj" fmla="val 13889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96112" y="3392424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896112" y="33924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 txBox="1"/>
          <p:nvPr/>
        </p:nvSpPr>
        <p:spPr>
          <a:xfrm>
            <a:off x="1508760" y="330098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Atendente virtual 24/7</a:t>
            </a:r>
            <a:endParaRPr lang="en-US" sz="1450" dirty="0"/>
          </a:p>
        </p:txBody>
      </p:sp>
      <p:sp>
        <p:nvSpPr>
          <p:cNvPr id="21" name="Text 19"/>
          <p:cNvSpPr txBox="1"/>
          <p:nvPr/>
        </p:nvSpPr>
        <p:spPr>
          <a:xfrm>
            <a:off x="4617720" y="3300984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 em segundos, qualifica (idade, modalidade, horário), agenda a aula experimental e joga o lead no CRM.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40080" y="4023360"/>
            <a:ext cx="10911535" cy="658368"/>
          </a:xfrm>
          <a:prstGeom prst="roundRect">
            <a:avLst>
              <a:gd name="adj" fmla="val 13889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96112" y="4123944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896112" y="41239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25" name="Text 23"/>
          <p:cNvSpPr txBox="1"/>
          <p:nvPr/>
        </p:nvSpPr>
        <p:spPr>
          <a:xfrm>
            <a:off x="1508760" y="403250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Aula experimental</a:t>
            </a:r>
            <a:endParaRPr lang="en-US" sz="1450" dirty="0"/>
          </a:p>
        </p:txBody>
      </p:sp>
      <p:sp>
        <p:nvSpPr>
          <p:cNvPr id="26" name="Text 24"/>
          <p:cNvSpPr txBox="1"/>
          <p:nvPr/>
        </p:nvSpPr>
        <p:spPr>
          <a:xfrm>
            <a:off x="4617720" y="4032504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Roteiro de recepção definido: quem recebe, o que fala antes e depois da aula. A experiência é parte da venda.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40080" y="4754880"/>
            <a:ext cx="10911535" cy="658368"/>
          </a:xfrm>
          <a:prstGeom prst="roundRect">
            <a:avLst>
              <a:gd name="adj" fmla="val 13889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96112" y="4855464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896112" y="48554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500" dirty="0"/>
          </a:p>
        </p:txBody>
      </p:sp>
      <p:sp>
        <p:nvSpPr>
          <p:cNvPr id="30" name="Text 28"/>
          <p:cNvSpPr txBox="1"/>
          <p:nvPr/>
        </p:nvSpPr>
        <p:spPr>
          <a:xfrm>
            <a:off x="1508760" y="476402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Fechamento, follow-up e indicação</a:t>
            </a:r>
            <a:endParaRPr lang="en-US" sz="1450" dirty="0"/>
          </a:p>
        </p:txBody>
      </p:sp>
      <p:sp>
        <p:nvSpPr>
          <p:cNvPr id="31" name="Text 29"/>
          <p:cNvSpPr txBox="1"/>
          <p:nvPr/>
        </p:nvSpPr>
        <p:spPr>
          <a:xfrm>
            <a:off x="4617720" y="4764024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Oferta apresentada na saída, follow-up em cadência para quem não fechou e pedido estruturado de indicação para quem fechou.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640080" y="5577840"/>
            <a:ext cx="10911535" cy="548640"/>
          </a:xfrm>
          <a:prstGeom prst="roundRect">
            <a:avLst>
              <a:gd name="adj" fmla="val 13333"/>
            </a:avLst>
          </a:prstGeom>
          <a:solidFill>
            <a:srgbClr val="23100F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960120" y="5577840"/>
            <a:ext cx="1027145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F0C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lead tem dono, etapa e próximo passo dentro do CRM. Sem lead esquecido no WhatsApp de ninguém.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3276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6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DIGITAL  ·  GRACIE BARRA CIDADE NOVA</a:t>
            </a:r>
            <a:endParaRPr lang="en-US" sz="900" dirty="0"/>
          </a:p>
        </p:txBody>
      </p:sp>
      <p:sp>
        <p:nvSpPr>
          <p:cNvPr id="3" name="Text 1"/>
          <p:cNvSpPr txBox="1"/>
          <p:nvPr/>
        </p:nvSpPr>
        <p:spPr>
          <a:xfrm>
            <a:off x="10637215" y="63276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84048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221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VAMOS FAZER · FUNIL 2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58368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Funil de pré-lançamento e turma fundadora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29844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funil da pré-inauguração: transforma a expectativa da abertura em lista de espera e concentra matrículas no evento.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828800"/>
            <a:ext cx="10911535" cy="658368"/>
          </a:xfrm>
          <a:prstGeom prst="roundRect">
            <a:avLst>
              <a:gd name="adj" fmla="val 13889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929384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896112" y="19293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1508760" y="183794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 de contagem regressiva</a:t>
            </a:r>
            <a:endParaRPr lang="en-US" sz="1450" dirty="0"/>
          </a:p>
        </p:txBody>
      </p:sp>
      <p:sp>
        <p:nvSpPr>
          <p:cNvPr id="11" name="Text 9"/>
          <p:cNvSpPr txBox="1"/>
          <p:nvPr/>
        </p:nvSpPr>
        <p:spPr>
          <a:xfrm>
            <a:off x="4617720" y="1837944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Conteúdo e anúncios de bastidor: obra, professor, estrutura, 'faltam X dias'. O bairro precisa saber que a unidade está chegando.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0080" y="2560320"/>
            <a:ext cx="10911535" cy="658368"/>
          </a:xfrm>
          <a:prstGeom prst="roundRect">
            <a:avLst>
              <a:gd name="adj" fmla="val 13889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96112" y="2660904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96112" y="26609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1508760" y="256946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Reserva de vaga na lista VIP</a:t>
            </a:r>
            <a:endParaRPr lang="en-US" sz="1450" dirty="0"/>
          </a:p>
        </p:txBody>
      </p:sp>
      <p:sp>
        <p:nvSpPr>
          <p:cNvPr id="16" name="Text 14"/>
          <p:cNvSpPr txBox="1"/>
          <p:nvPr/>
        </p:nvSpPr>
        <p:spPr>
          <a:xfrm>
            <a:off x="4617720" y="2569464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Cadastro na landing page para garantir a condição de fundador — com opção de sinal simbólico, que filtra curioso de comprador.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0080" y="3291840"/>
            <a:ext cx="10911535" cy="658368"/>
          </a:xfrm>
          <a:prstGeom prst="roundRect">
            <a:avLst>
              <a:gd name="adj" fmla="val 13889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96112" y="3392424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896112" y="33924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 txBox="1"/>
          <p:nvPr/>
        </p:nvSpPr>
        <p:spPr>
          <a:xfrm>
            <a:off x="1508760" y="330098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Grupo de aquecimento no WhatsApp</a:t>
            </a:r>
            <a:endParaRPr lang="en-US" sz="1450" dirty="0"/>
          </a:p>
        </p:txBody>
      </p:sp>
      <p:sp>
        <p:nvSpPr>
          <p:cNvPr id="21" name="Text 19"/>
          <p:cNvSpPr txBox="1"/>
          <p:nvPr/>
        </p:nvSpPr>
        <p:spPr>
          <a:xfrm>
            <a:off x="4617720" y="3300984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Comunidade da turma fundadora: apresentação do professor, horários, enquetes. Pertencimento antes da matrícula.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40080" y="4023360"/>
            <a:ext cx="10911535" cy="658368"/>
          </a:xfrm>
          <a:prstGeom prst="roundRect">
            <a:avLst>
              <a:gd name="adj" fmla="val 13889"/>
            </a:avLst>
          </a:prstGeom>
          <a:solidFill>
            <a:srgbClr val="17171B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96112" y="4123944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896112" y="41239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25" name="Text 23"/>
          <p:cNvSpPr txBox="1"/>
          <p:nvPr/>
        </p:nvSpPr>
        <p:spPr>
          <a:xfrm>
            <a:off x="1508760" y="403250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Aula inaugural coletiva</a:t>
            </a:r>
            <a:endParaRPr lang="en-US" sz="1450" dirty="0"/>
          </a:p>
        </p:txBody>
      </p:sp>
      <p:sp>
        <p:nvSpPr>
          <p:cNvPr id="26" name="Text 24"/>
          <p:cNvSpPr txBox="1"/>
          <p:nvPr/>
        </p:nvSpPr>
        <p:spPr>
          <a:xfrm>
            <a:off x="4617720" y="4032504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Evento de abertura com aula aberta, presença dos fundadores e convidados. Pico de conversão da operação.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40080" y="4754880"/>
            <a:ext cx="10911535" cy="658368"/>
          </a:xfrm>
          <a:prstGeom prst="roundRect">
            <a:avLst>
              <a:gd name="adj" fmla="val 13889"/>
            </a:avLst>
          </a:prstGeom>
          <a:solidFill>
            <a:srgbClr val="1E1E24"/>
          </a:solidFill>
          <a:ln w="9525">
            <a:solidFill>
              <a:srgbClr val="2C2C3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96112" y="4855464"/>
            <a:ext cx="457200" cy="457200"/>
          </a:xfrm>
          <a:prstGeom prst="ellipse">
            <a:avLst/>
          </a:prstGeom>
          <a:solidFill>
            <a:srgbClr val="E2211C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896112" y="48554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500" dirty="0"/>
          </a:p>
        </p:txBody>
      </p:sp>
      <p:sp>
        <p:nvSpPr>
          <p:cNvPr id="30" name="Text 28"/>
          <p:cNvSpPr txBox="1"/>
          <p:nvPr/>
        </p:nvSpPr>
        <p:spPr>
          <a:xfrm>
            <a:off x="1508760" y="476402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Matrícula no evento + indicação</a:t>
            </a:r>
            <a:endParaRPr lang="en-US" sz="1450" dirty="0"/>
          </a:p>
        </p:txBody>
      </p:sp>
      <p:sp>
        <p:nvSpPr>
          <p:cNvPr id="31" name="Text 29"/>
          <p:cNvSpPr txBox="1"/>
          <p:nvPr/>
        </p:nvSpPr>
        <p:spPr>
          <a:xfrm>
            <a:off x="4617720" y="4764024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C9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Fechamento no local com bônus de lote final e campanha de indicação ativada já na primeira semana.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640080" y="5577840"/>
            <a:ext cx="10911535" cy="548640"/>
          </a:xfrm>
          <a:prstGeom prst="roundRect">
            <a:avLst>
              <a:gd name="adj" fmla="val 13333"/>
            </a:avLst>
          </a:prstGeom>
          <a:solidFill>
            <a:srgbClr val="23100F"/>
          </a:solidFill>
          <a:ln w="12700">
            <a:solidFill>
              <a:srgbClr val="E2211C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960120" y="5577840"/>
            <a:ext cx="1027145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F0C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Vagas limitadas a 50 fundadores, em lotes. A escassez é verdadeira: depois da inauguração, a condição acaba.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Foco Digital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 de Lancamento - Gracie Barra Cidade Nova</dc:title>
  <dc:subject>PptxGenJS Presentation</dc:subject>
  <dc:creator>Tiago Henrique - Foco Digital</dc:creator>
  <cp:lastModifiedBy>Tiago Henrique - Foco Digital</cp:lastModifiedBy>
  <cp:revision>1</cp:revision>
  <dcterms:created xsi:type="dcterms:W3CDTF">2026-08-28T19:07:20Z</dcterms:created>
  <dcterms:modified xsi:type="dcterms:W3CDTF">2026-08-28T19:07:20Z</dcterms:modified>
</cp:coreProperties>
</file>